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1" r:id="rId8"/>
    <p:sldId id="270" r:id="rId9"/>
    <p:sldId id="277" r:id="rId10"/>
    <p:sldId id="276" r:id="rId11"/>
    <p:sldId id="275" r:id="rId12"/>
    <p:sldId id="266" r:id="rId13"/>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3935"/>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DDE4D7-3B04-47AD-ABDC-413358328FBE}" v="11" dt="2026-07-12T21:31:58.064"/>
    <p1510:client id="{E54F464B-09C9-8AD3-BCA7-BACB77DC008E}" v="2876" dt="2026-07-12T19:54:54.7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08" autoAdjust="0"/>
    <p:restoredTop sz="93447" autoAdjust="0"/>
  </p:normalViewPr>
  <p:slideViewPr>
    <p:cSldViewPr snapToGrid="0">
      <p:cViewPr>
        <p:scale>
          <a:sx n="140" d="100"/>
          <a:sy n="140" d="100"/>
        </p:scale>
        <p:origin x="500" y="-10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Johnson" userId="S::sjohnson@skegnessjunioracademy.org::c208cd5a-0116-411b-bcb8-49ba257ed3dc" providerId="AD" clId="Web-{E54F464B-09C9-8AD3-BCA7-BACB77DC008E}"/>
    <pc:docChg chg="modSld">
      <pc:chgData name="S Johnson" userId="S::sjohnson@skegnessjunioracademy.org::c208cd5a-0116-411b-bcb8-49ba257ed3dc" providerId="AD" clId="Web-{E54F464B-09C9-8AD3-BCA7-BACB77DC008E}" dt="2026-07-12T19:54:32.909" v="2866"/>
      <pc:docMkLst>
        <pc:docMk/>
      </pc:docMkLst>
      <pc:sldChg chg="modSp">
        <pc:chgData name="S Johnson" userId="S::sjohnson@skegnessjunioracademy.org::c208cd5a-0116-411b-bcb8-49ba257ed3dc" providerId="AD" clId="Web-{E54F464B-09C9-8AD3-BCA7-BACB77DC008E}" dt="2026-07-12T19:21:52.187" v="63"/>
        <pc:sldMkLst>
          <pc:docMk/>
          <pc:sldMk cId="191243481" sldId="259"/>
        </pc:sldMkLst>
        <pc:graphicFrameChg chg="mod modGraphic">
          <ac:chgData name="S Johnson" userId="S::sjohnson@skegnessjunioracademy.org::c208cd5a-0116-411b-bcb8-49ba257ed3dc" providerId="AD" clId="Web-{E54F464B-09C9-8AD3-BCA7-BACB77DC008E}" dt="2026-07-12T19:21:52.187" v="63"/>
          <ac:graphicFrameMkLst>
            <pc:docMk/>
            <pc:sldMk cId="191243481" sldId="259"/>
            <ac:graphicFrameMk id="10" creationId="{065D4AC4-7957-AA62-C1A0-FE4F2CF00CA3}"/>
          </ac:graphicFrameMkLst>
        </pc:graphicFrameChg>
      </pc:sldChg>
      <pc:sldChg chg="modSp">
        <pc:chgData name="S Johnson" userId="S::sjohnson@skegnessjunioracademy.org::c208cd5a-0116-411b-bcb8-49ba257ed3dc" providerId="AD" clId="Web-{E54F464B-09C9-8AD3-BCA7-BACB77DC008E}" dt="2026-07-12T19:43:21.189" v="1584"/>
        <pc:sldMkLst>
          <pc:docMk/>
          <pc:sldMk cId="2755977508" sldId="262"/>
        </pc:sldMkLst>
        <pc:graphicFrameChg chg="mod modGraphic">
          <ac:chgData name="S Johnson" userId="S::sjohnson@skegnessjunioracademy.org::c208cd5a-0116-411b-bcb8-49ba257ed3dc" providerId="AD" clId="Web-{E54F464B-09C9-8AD3-BCA7-BACB77DC008E}" dt="2026-07-12T19:43:21.189" v="1584"/>
          <ac:graphicFrameMkLst>
            <pc:docMk/>
            <pc:sldMk cId="2755977508" sldId="262"/>
            <ac:graphicFrameMk id="5" creationId="{BB7A6755-CF87-7230-570A-7309BBAF653F}"/>
          </ac:graphicFrameMkLst>
        </pc:graphicFrameChg>
      </pc:sldChg>
      <pc:sldChg chg="modSp">
        <pc:chgData name="S Johnson" userId="S::sjohnson@skegnessjunioracademy.org::c208cd5a-0116-411b-bcb8-49ba257ed3dc" providerId="AD" clId="Web-{E54F464B-09C9-8AD3-BCA7-BACB77DC008E}" dt="2026-07-12T19:54:32.909" v="2866"/>
        <pc:sldMkLst>
          <pc:docMk/>
          <pc:sldMk cId="2212214201" sldId="264"/>
        </pc:sldMkLst>
        <pc:graphicFrameChg chg="mod modGraphic">
          <ac:chgData name="S Johnson" userId="S::sjohnson@skegnessjunioracademy.org::c208cd5a-0116-411b-bcb8-49ba257ed3dc" providerId="AD" clId="Web-{E54F464B-09C9-8AD3-BCA7-BACB77DC008E}" dt="2026-07-12T19:54:32.909" v="2866"/>
          <ac:graphicFrameMkLst>
            <pc:docMk/>
            <pc:sldMk cId="2212214201" sldId="264"/>
            <ac:graphicFrameMk id="5" creationId="{F9BDBC17-CD2E-90F4-A5E7-9D45B87765A4}"/>
          </ac:graphicFrameMkLst>
        </pc:graphicFrameChg>
      </pc:sldChg>
    </pc:docChg>
  </pc:docChgLst>
  <pc:docChgLst>
    <pc:chgData name="S Johnson" userId="c208cd5a-0116-411b-bcb8-49ba257ed3dc" providerId="ADAL" clId="{867A6C27-29DD-42B5-AF9D-581975BA388B}"/>
    <pc:docChg chg="custSel addSld delSld modSld">
      <pc:chgData name="S Johnson" userId="c208cd5a-0116-411b-bcb8-49ba257ed3dc" providerId="ADAL" clId="{867A6C27-29DD-42B5-AF9D-581975BA388B}" dt="2026-07-12T21:44:38.818" v="6603" actId="14100"/>
      <pc:docMkLst>
        <pc:docMk/>
      </pc:docMkLst>
      <pc:sldChg chg="modSp mod">
        <pc:chgData name="S Johnson" userId="c208cd5a-0116-411b-bcb8-49ba257ed3dc" providerId="ADAL" clId="{867A6C27-29DD-42B5-AF9D-581975BA388B}" dt="2026-07-12T21:44:38.818" v="6603" actId="14100"/>
        <pc:sldMkLst>
          <pc:docMk/>
          <pc:sldMk cId="191243481" sldId="259"/>
        </pc:sldMkLst>
        <pc:graphicFrameChg chg="mod modGraphic">
          <ac:chgData name="S Johnson" userId="c208cd5a-0116-411b-bcb8-49ba257ed3dc" providerId="ADAL" clId="{867A6C27-29DD-42B5-AF9D-581975BA388B}" dt="2026-07-12T21:44:38.818" v="6603" actId="14100"/>
          <ac:graphicFrameMkLst>
            <pc:docMk/>
            <pc:sldMk cId="191243481" sldId="259"/>
            <ac:graphicFrameMk id="10" creationId="{065D4AC4-7957-AA62-C1A0-FE4F2CF00CA3}"/>
          </ac:graphicFrameMkLst>
        </pc:graphicFrameChg>
      </pc:sldChg>
      <pc:sldChg chg="modSp mod">
        <pc:chgData name="S Johnson" userId="c208cd5a-0116-411b-bcb8-49ba257ed3dc" providerId="ADAL" clId="{867A6C27-29DD-42B5-AF9D-581975BA388B}" dt="2026-07-12T20:55:37.551" v="3802" actId="20577"/>
        <pc:sldMkLst>
          <pc:docMk/>
          <pc:sldMk cId="3356791903" sldId="260"/>
        </pc:sldMkLst>
        <pc:graphicFrameChg chg="modGraphic">
          <ac:chgData name="S Johnson" userId="c208cd5a-0116-411b-bcb8-49ba257ed3dc" providerId="ADAL" clId="{867A6C27-29DD-42B5-AF9D-581975BA388B}" dt="2026-07-12T20:55:37.551" v="3802" actId="20577"/>
          <ac:graphicFrameMkLst>
            <pc:docMk/>
            <pc:sldMk cId="3356791903" sldId="260"/>
            <ac:graphicFrameMk id="5" creationId="{5A182FA8-E1AB-D63D-6ECD-2D907EE595F6}"/>
          </ac:graphicFrameMkLst>
        </pc:graphicFrameChg>
      </pc:sldChg>
      <pc:sldChg chg="modSp mod">
        <pc:chgData name="S Johnson" userId="c208cd5a-0116-411b-bcb8-49ba257ed3dc" providerId="ADAL" clId="{867A6C27-29DD-42B5-AF9D-581975BA388B}" dt="2026-07-12T20:11:58.155" v="1510" actId="1076"/>
        <pc:sldMkLst>
          <pc:docMk/>
          <pc:sldMk cId="2755977508" sldId="262"/>
        </pc:sldMkLst>
        <pc:graphicFrameChg chg="mod modGraphic">
          <ac:chgData name="S Johnson" userId="c208cd5a-0116-411b-bcb8-49ba257ed3dc" providerId="ADAL" clId="{867A6C27-29DD-42B5-AF9D-581975BA388B}" dt="2026-07-12T20:11:58.155" v="1510" actId="1076"/>
          <ac:graphicFrameMkLst>
            <pc:docMk/>
            <pc:sldMk cId="2755977508" sldId="262"/>
            <ac:graphicFrameMk id="5" creationId="{BB7A6755-CF87-7230-570A-7309BBAF653F}"/>
          </ac:graphicFrameMkLst>
        </pc:graphicFrameChg>
      </pc:sldChg>
      <pc:sldChg chg="modSp mod">
        <pc:chgData name="S Johnson" userId="c208cd5a-0116-411b-bcb8-49ba257ed3dc" providerId="ADAL" clId="{867A6C27-29DD-42B5-AF9D-581975BA388B}" dt="2026-07-12T21:17:23.855" v="5271" actId="20577"/>
        <pc:sldMkLst>
          <pc:docMk/>
          <pc:sldMk cId="2212214201" sldId="264"/>
        </pc:sldMkLst>
        <pc:graphicFrameChg chg="mod modGraphic">
          <ac:chgData name="S Johnson" userId="c208cd5a-0116-411b-bcb8-49ba257ed3dc" providerId="ADAL" clId="{867A6C27-29DD-42B5-AF9D-581975BA388B}" dt="2026-07-12T21:17:23.855" v="5271" actId="20577"/>
          <ac:graphicFrameMkLst>
            <pc:docMk/>
            <pc:sldMk cId="2212214201" sldId="264"/>
            <ac:graphicFrameMk id="5" creationId="{F9BDBC17-CD2E-90F4-A5E7-9D45B87765A4}"/>
          </ac:graphicFrameMkLst>
        </pc:graphicFrameChg>
      </pc:sldChg>
      <pc:sldChg chg="del">
        <pc:chgData name="S Johnson" userId="c208cd5a-0116-411b-bcb8-49ba257ed3dc" providerId="ADAL" clId="{867A6C27-29DD-42B5-AF9D-581975BA388B}" dt="2026-07-12T21:24:33.238" v="5657" actId="2696"/>
        <pc:sldMkLst>
          <pc:docMk/>
          <pc:sldMk cId="760599453" sldId="265"/>
        </pc:sldMkLst>
      </pc:sldChg>
      <pc:sldChg chg="modSp mod">
        <pc:chgData name="S Johnson" userId="c208cd5a-0116-411b-bcb8-49ba257ed3dc" providerId="ADAL" clId="{867A6C27-29DD-42B5-AF9D-581975BA388B}" dt="2026-07-12T21:26:15.164" v="5700" actId="255"/>
        <pc:sldMkLst>
          <pc:docMk/>
          <pc:sldMk cId="3120658537" sldId="270"/>
        </pc:sldMkLst>
        <pc:spChg chg="mod">
          <ac:chgData name="S Johnson" userId="c208cd5a-0116-411b-bcb8-49ba257ed3dc" providerId="ADAL" clId="{867A6C27-29DD-42B5-AF9D-581975BA388B}" dt="2026-07-12T21:26:15.164" v="5700" actId="255"/>
          <ac:spMkLst>
            <pc:docMk/>
            <pc:sldMk cId="3120658537" sldId="270"/>
            <ac:spMk id="4" creationId="{1CFA53F3-F0F5-4362-4434-1CA64B94EA7D}"/>
          </ac:spMkLst>
        </pc:spChg>
        <pc:graphicFrameChg chg="modGraphic">
          <ac:chgData name="S Johnson" userId="c208cd5a-0116-411b-bcb8-49ba257ed3dc" providerId="ADAL" clId="{867A6C27-29DD-42B5-AF9D-581975BA388B}" dt="2026-07-12T20:44:55.490" v="3419" actId="20577"/>
          <ac:graphicFrameMkLst>
            <pc:docMk/>
            <pc:sldMk cId="3120658537" sldId="270"/>
            <ac:graphicFrameMk id="2" creationId="{F06D8B73-1069-A20D-8F57-8B1AA064904F}"/>
          </ac:graphicFrameMkLst>
        </pc:graphicFrameChg>
      </pc:sldChg>
      <pc:sldChg chg="del">
        <pc:chgData name="S Johnson" userId="c208cd5a-0116-411b-bcb8-49ba257ed3dc" providerId="ADAL" clId="{867A6C27-29DD-42B5-AF9D-581975BA388B}" dt="2026-07-12T21:24:52.992" v="5658" actId="2696"/>
        <pc:sldMkLst>
          <pc:docMk/>
          <pc:sldMk cId="2070466118" sldId="273"/>
        </pc:sldMkLst>
      </pc:sldChg>
      <pc:sldChg chg="del">
        <pc:chgData name="S Johnson" userId="c208cd5a-0116-411b-bcb8-49ba257ed3dc" providerId="ADAL" clId="{867A6C27-29DD-42B5-AF9D-581975BA388B}" dt="2026-07-12T21:35:31.455" v="6479" actId="2696"/>
        <pc:sldMkLst>
          <pc:docMk/>
          <pc:sldMk cId="1720532140" sldId="274"/>
        </pc:sldMkLst>
      </pc:sldChg>
      <pc:sldChg chg="modSp mod">
        <pc:chgData name="S Johnson" userId="c208cd5a-0116-411b-bcb8-49ba257ed3dc" providerId="ADAL" clId="{867A6C27-29DD-42B5-AF9D-581975BA388B}" dt="2026-07-12T21:35:19.554" v="6478" actId="20577"/>
        <pc:sldMkLst>
          <pc:docMk/>
          <pc:sldMk cId="2536211415" sldId="275"/>
        </pc:sldMkLst>
        <pc:spChg chg="mod">
          <ac:chgData name="S Johnson" userId="c208cd5a-0116-411b-bcb8-49ba257ed3dc" providerId="ADAL" clId="{867A6C27-29DD-42B5-AF9D-581975BA388B}" dt="2026-07-12T21:28:26.822" v="5847" actId="1076"/>
          <ac:spMkLst>
            <pc:docMk/>
            <pc:sldMk cId="2536211415" sldId="275"/>
            <ac:spMk id="4" creationId="{3503C286-6601-B5F6-57C4-A0836621D28E}"/>
          </ac:spMkLst>
        </pc:spChg>
        <pc:graphicFrameChg chg="mod modGraphic">
          <ac:chgData name="S Johnson" userId="c208cd5a-0116-411b-bcb8-49ba257ed3dc" providerId="ADAL" clId="{867A6C27-29DD-42B5-AF9D-581975BA388B}" dt="2026-07-12T21:35:19.554" v="6478" actId="20577"/>
          <ac:graphicFrameMkLst>
            <pc:docMk/>
            <pc:sldMk cId="2536211415" sldId="275"/>
            <ac:graphicFrameMk id="2" creationId="{EB5C837B-7071-41C7-EAE1-2ED2A10D5D17}"/>
          </ac:graphicFrameMkLst>
        </pc:graphicFrameChg>
      </pc:sldChg>
      <pc:sldChg chg="modSp mod">
        <pc:chgData name="S Johnson" userId="c208cd5a-0116-411b-bcb8-49ba257ed3dc" providerId="ADAL" clId="{867A6C27-29DD-42B5-AF9D-581975BA388B}" dt="2026-07-12T21:27:19.620" v="5767" actId="5793"/>
        <pc:sldMkLst>
          <pc:docMk/>
          <pc:sldMk cId="2883864405" sldId="276"/>
        </pc:sldMkLst>
        <pc:spChg chg="mod">
          <ac:chgData name="S Johnson" userId="c208cd5a-0116-411b-bcb8-49ba257ed3dc" providerId="ADAL" clId="{867A6C27-29DD-42B5-AF9D-581975BA388B}" dt="2026-07-12T21:27:19.620" v="5767" actId="5793"/>
          <ac:spMkLst>
            <pc:docMk/>
            <pc:sldMk cId="2883864405" sldId="276"/>
            <ac:spMk id="4" creationId="{D9EC24E5-DBE8-47EA-B1DE-D1192E89143D}"/>
          </ac:spMkLst>
        </pc:spChg>
        <pc:graphicFrameChg chg="mod modGraphic">
          <ac:chgData name="S Johnson" userId="c208cd5a-0116-411b-bcb8-49ba257ed3dc" providerId="ADAL" clId="{867A6C27-29DD-42B5-AF9D-581975BA388B}" dt="2026-07-12T21:23:07.147" v="5655" actId="20577"/>
          <ac:graphicFrameMkLst>
            <pc:docMk/>
            <pc:sldMk cId="2883864405" sldId="276"/>
            <ac:graphicFrameMk id="2" creationId="{0C43063D-4996-8F50-39D2-9B3391C83F21}"/>
          </ac:graphicFrameMkLst>
        </pc:graphicFrameChg>
      </pc:sldChg>
      <pc:sldChg chg="modSp mod">
        <pc:chgData name="S Johnson" userId="c208cd5a-0116-411b-bcb8-49ba257ed3dc" providerId="ADAL" clId="{867A6C27-29DD-42B5-AF9D-581975BA388B}" dt="2026-07-12T21:26:59.389" v="5746" actId="20577"/>
        <pc:sldMkLst>
          <pc:docMk/>
          <pc:sldMk cId="2920400790" sldId="277"/>
        </pc:sldMkLst>
        <pc:spChg chg="mod">
          <ac:chgData name="S Johnson" userId="c208cd5a-0116-411b-bcb8-49ba257ed3dc" providerId="ADAL" clId="{867A6C27-29DD-42B5-AF9D-581975BA388B}" dt="2026-07-12T21:26:59.389" v="5746" actId="20577"/>
          <ac:spMkLst>
            <pc:docMk/>
            <pc:sldMk cId="2920400790" sldId="277"/>
            <ac:spMk id="4" creationId="{08956E3B-44E3-C739-9807-F5B3AC764123}"/>
          </ac:spMkLst>
        </pc:spChg>
        <pc:graphicFrameChg chg="mod modGraphic">
          <ac:chgData name="S Johnson" userId="c208cd5a-0116-411b-bcb8-49ba257ed3dc" providerId="ADAL" clId="{867A6C27-29DD-42B5-AF9D-581975BA388B}" dt="2026-07-12T21:09:27.280" v="4424" actId="255"/>
          <ac:graphicFrameMkLst>
            <pc:docMk/>
            <pc:sldMk cId="2920400790" sldId="277"/>
            <ac:graphicFrameMk id="2" creationId="{3E931EEE-F173-2C9E-A785-A1E6D92FD218}"/>
          </ac:graphicFrameMkLst>
        </pc:graphicFrameChg>
      </pc:sldChg>
      <pc:sldChg chg="new del">
        <pc:chgData name="S Johnson" userId="c208cd5a-0116-411b-bcb8-49ba257ed3dc" providerId="ADAL" clId="{867A6C27-29DD-42B5-AF9D-581975BA388B}" dt="2026-07-12T21:23:42.489" v="5656" actId="2696"/>
        <pc:sldMkLst>
          <pc:docMk/>
          <pc:sldMk cId="2322535692" sldId="278"/>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40188584-4114-2146-872C-B3F5720A8DA5}" type="datetimeFigureOut">
              <a:rPr lang="en-US" smtClean="0"/>
              <a:t>7/12/2026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40188584-4114-2146-872C-B3F5720A8DA5}" type="datetimeFigureOut">
              <a:rPr lang="en-US" smtClean="0"/>
              <a:t>7/12/2026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40188584-4114-2146-872C-B3F5720A8DA5}" type="datetimeFigureOut">
              <a:rPr lang="en-US" smtClean="0"/>
              <a:t>7/12/2026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7/12/2026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PE and sport premium monitoring and tracking form</a:t>
            </a:r>
            <a:r>
              <a:rPr lang="en-GB" sz="1200" b="1">
                <a:latin typeface="Calibri" panose="020F0502020204030204" pitchFamily="34" charset="0"/>
                <a:cs typeface="Calibri" panose="020F0502020204030204" pitchFamily="34" charset="0"/>
              </a:rPr>
              <a:t> </a:t>
            </a:r>
            <a:endParaRPr lang="en-US" sz="1200" b="1">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a:latin typeface="Calibri" panose="020F0502020204030204" pitchFamily="34" charset="0"/>
                <a:cs typeface="Calibri" panose="020F0502020204030204" pitchFamily="34" charset="0"/>
                <a:hlinkClick r:id="rId3"/>
              </a:rPr>
              <a:t>PE and sport premium for primary schools - GOV.UK</a:t>
            </a:r>
            <a:endParaRPr lang="en-GB" sz="90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a:latin typeface="Calibri" panose="020F0502020204030204" pitchFamily="34" charset="0"/>
                <a:cs typeface="Calibri" panose="020F0502020204030204" pitchFamily="34" charset="0"/>
                <a:hlinkClick r:id="rId4"/>
              </a:rPr>
              <a:t>PE and sport premium: conditions of grant 2025 to 2026 - GOV.UK</a:t>
            </a:r>
            <a:endParaRPr lang="en-GB" sz="85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a:t>You do not need to complete every box. Just record the information that is key to your school's priorities and areas of focus.</a:t>
            </a:r>
          </a:p>
          <a:p>
            <a:pPr>
              <a:lnSpc>
                <a:spcPct val="124000"/>
              </a:lnSpc>
            </a:pPr>
            <a:r>
              <a:rPr lang="en-US" sz="850" b="1" i="1"/>
              <a:t>Remember</a:t>
            </a:r>
            <a:r>
              <a:rPr lang="en-US" sz="850" i="1"/>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3004376199"/>
              </p:ext>
            </p:extLst>
          </p:nvPr>
        </p:nvGraphicFramePr>
        <p:xfrm>
          <a:off x="241825" y="1528568"/>
          <a:ext cx="5530128" cy="2718884"/>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0428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a:ea typeface="Calibri"/>
                          <a:cs typeface="Calibri"/>
                          <a:hlinkClick r:id="rId3"/>
                        </a:rPr>
                        <a:t>Swimming and Water Safety</a:t>
                      </a:r>
                      <a:endParaRPr lang="en-GB" sz="700" dirty="0">
                        <a:solidFill>
                          <a:sysClr val="windowText" lastClr="000000"/>
                        </a:solidFill>
                        <a:effectLst/>
                        <a:latin typeface="Calibri"/>
                        <a:ea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a:ea typeface="+mn-ea"/>
                          <a:cs typeface="Calibri"/>
                        </a:rPr>
                        <a:t>What went well? Supporting evidence?</a:t>
                      </a:r>
                      <a:r>
                        <a:rPr lang="en-GB" sz="700" dirty="0">
                          <a:solidFill>
                            <a:sysClr val="windowText" lastClr="000000"/>
                          </a:solidFill>
                          <a:effectLst/>
                          <a:latin typeface="Calibri"/>
                          <a:cs typeface="Calibri"/>
                        </a:rPr>
                        <a:t> </a:t>
                      </a:r>
                      <a:endParaRPr lang="en-US" sz="700" dirty="0">
                        <a:solidFill>
                          <a:sysClr val="windowText" lastClr="000000"/>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94947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a:cs typeface="Calibri"/>
                        </a:rPr>
                        <a:t>1. </a:t>
                      </a:r>
                      <a:r>
                        <a:rPr lang="en-US" sz="700" dirty="0">
                          <a:effectLst/>
                          <a:latin typeface="Calibri"/>
                          <a:cs typeface="Calibri"/>
                        </a:rPr>
                        <a:t>Swim competently, confidently and proficiently over a distance of at least 25 </a:t>
                      </a:r>
                      <a:r>
                        <a:rPr lang="en-US" sz="700" dirty="0" err="1">
                          <a:effectLst/>
                          <a:latin typeface="Calibri"/>
                          <a:cs typeface="Calibri"/>
                        </a:rPr>
                        <a:t>metres</a:t>
                      </a:r>
                      <a:endParaRPr lang="en-GB" sz="700" dirty="0">
                        <a:effectLst/>
                        <a:latin typeface="Calibri"/>
                        <a:ea typeface="Calibri" panose="020F0502020204030204" pitchFamily="34" charset="0"/>
                        <a:cs typeface="Calibri"/>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a:lnSpc>
                          <a:spcPct val="100000"/>
                        </a:lnSpc>
                        <a:spcBef>
                          <a:spcPts val="0"/>
                        </a:spcBef>
                        <a:spcAft>
                          <a:spcPts val="0"/>
                        </a:spcAft>
                        <a:buClr>
                          <a:srgbClr val="000000"/>
                        </a:buClr>
                        <a:buFont typeface="Wingdings,sans-serif"/>
                        <a:buChar char="Ø"/>
                      </a:pPr>
                      <a:r>
                        <a:rPr lang="en-US" sz="700" b="0" i="0" u="none" strike="noStrike" noProof="0" dirty="0">
                          <a:solidFill>
                            <a:srgbClr val="000000"/>
                          </a:solidFill>
                          <a:latin typeface="Calibri"/>
                          <a:ea typeface="Calibri"/>
                          <a:cs typeface="Calibri"/>
                        </a:rPr>
                        <a:t>69% Y6 can swim 25m </a:t>
                      </a:r>
                    </a:p>
                    <a:p>
                      <a:pPr marL="171450" marR="0" lvl="0" indent="-171450" algn="l">
                        <a:lnSpc>
                          <a:spcPct val="100000"/>
                        </a:lnSpc>
                        <a:spcBef>
                          <a:spcPts val="0"/>
                        </a:spcBef>
                        <a:spcAft>
                          <a:spcPts val="0"/>
                        </a:spcAft>
                        <a:buClr>
                          <a:srgbClr val="000000"/>
                        </a:buClr>
                        <a:buFont typeface="Wingdings,sans-serif"/>
                        <a:buChar char="Ø"/>
                      </a:pPr>
                      <a:r>
                        <a:rPr lang="en-US" sz="700" b="0" i="0" u="none" strike="noStrike" noProof="0" dirty="0">
                          <a:solidFill>
                            <a:srgbClr val="000000"/>
                          </a:solidFill>
                          <a:latin typeface="Calibri"/>
                          <a:ea typeface="Calibri"/>
                          <a:cs typeface="Calibri"/>
                        </a:rPr>
                        <a:t>51% Y6 can use a variety of strokes </a:t>
                      </a:r>
                    </a:p>
                    <a:p>
                      <a:pPr marL="171450" marR="0" lvl="0" indent="-171450" algn="l">
                        <a:lnSpc>
                          <a:spcPct val="100000"/>
                        </a:lnSpc>
                        <a:spcBef>
                          <a:spcPts val="0"/>
                        </a:spcBef>
                        <a:spcAft>
                          <a:spcPts val="0"/>
                        </a:spcAft>
                        <a:buClr>
                          <a:srgbClr val="000000"/>
                        </a:buClr>
                        <a:buFont typeface="Wingdings,sans-serif"/>
                        <a:buChar char="Ø"/>
                      </a:pPr>
                      <a:r>
                        <a:rPr lang="en-US" sz="700" b="0" i="0" u="none" strike="noStrike" noProof="0" dirty="0">
                          <a:solidFill>
                            <a:srgbClr val="000000"/>
                          </a:solidFill>
                          <a:latin typeface="Calibri"/>
                          <a:ea typeface="Calibri"/>
                          <a:cs typeface="Calibri"/>
                        </a:rPr>
                        <a:t>52% Can perform self-rescue </a:t>
                      </a:r>
                    </a:p>
                    <a:p>
                      <a:pPr marL="171450" marR="0" lvl="0" indent="-171450" algn="l">
                        <a:lnSpc>
                          <a:spcPct val="100000"/>
                        </a:lnSpc>
                        <a:spcBef>
                          <a:spcPts val="0"/>
                        </a:spcBef>
                        <a:spcAft>
                          <a:spcPts val="0"/>
                        </a:spcAft>
                        <a:buClr>
                          <a:srgbClr val="000000"/>
                        </a:buClr>
                        <a:buFont typeface="Wingdings,sans-serif"/>
                        <a:buChar char="Ø"/>
                      </a:pPr>
                      <a:endParaRPr lang="en-US" sz="700" b="0" i="0" u="none" strike="noStrike" noProof="0" dirty="0">
                        <a:solidFill>
                          <a:srgbClr val="000000"/>
                        </a:solidFill>
                        <a:latin typeface="Calibri"/>
                        <a:ea typeface="Calibri"/>
                        <a:cs typeface="Calibri"/>
                      </a:endParaRPr>
                    </a:p>
                    <a:p>
                      <a:pPr marL="171450" marR="0" lvl="0" indent="-171450" algn="l">
                        <a:lnSpc>
                          <a:spcPct val="100000"/>
                        </a:lnSpc>
                        <a:spcBef>
                          <a:spcPts val="0"/>
                        </a:spcBef>
                        <a:spcAft>
                          <a:spcPts val="0"/>
                        </a:spcAft>
                        <a:buClr>
                          <a:srgbClr val="000000"/>
                        </a:buClr>
                        <a:buFont typeface="Wingdings,sans-serif"/>
                        <a:buChar char="Ø"/>
                      </a:pPr>
                      <a:endParaRPr lang="en-US" sz="700" b="0" i="0" u="none" strike="noStrike" noProof="0" dirty="0">
                        <a:solidFill>
                          <a:srgbClr val="000000"/>
                        </a:solidFill>
                        <a:latin typeface="Calibri"/>
                        <a:ea typeface="Calibri"/>
                        <a:cs typeface="Calibri"/>
                      </a:endParaRPr>
                    </a:p>
                    <a:p>
                      <a:pPr marL="171450" marR="0" lvl="0" indent="-171450" algn="l">
                        <a:lnSpc>
                          <a:spcPct val="100000"/>
                        </a:lnSpc>
                        <a:spcBef>
                          <a:spcPts val="0"/>
                        </a:spcBef>
                        <a:spcAft>
                          <a:spcPts val="0"/>
                        </a:spcAft>
                        <a:buClr>
                          <a:srgbClr val="000000"/>
                        </a:buClr>
                        <a:buFont typeface="Wingdings,sans-serif"/>
                        <a:buChar char="Ø"/>
                      </a:pPr>
                      <a:r>
                        <a:rPr lang="en-US" sz="700" b="0" i="0" u="none" strike="noStrike" noProof="0" dirty="0">
                          <a:solidFill>
                            <a:srgbClr val="000000"/>
                          </a:solidFill>
                          <a:latin typeface="Calibri"/>
                          <a:ea typeface="Calibri"/>
                          <a:cs typeface="Calibri"/>
                        </a:rPr>
                        <a:t>JB Pool in School </a:t>
                      </a:r>
                    </a:p>
                    <a:p>
                      <a:pPr marL="171450" marR="0" lvl="0" indent="-171450" algn="l">
                        <a:lnSpc>
                          <a:spcPct val="100000"/>
                        </a:lnSpc>
                        <a:spcBef>
                          <a:spcPts val="0"/>
                        </a:spcBef>
                        <a:spcAft>
                          <a:spcPts val="0"/>
                        </a:spcAft>
                        <a:buClr>
                          <a:srgbClr val="000000"/>
                        </a:buClr>
                        <a:buFont typeface="Wingdings,sans-serif"/>
                        <a:buChar char="Ø"/>
                      </a:pPr>
                      <a:r>
                        <a:rPr lang="en-US" sz="700" b="0" i="0" u="none" strike="noStrike" noProof="0" dirty="0">
                          <a:solidFill>
                            <a:srgbClr val="000000"/>
                          </a:solidFill>
                          <a:latin typeface="Calibri"/>
                          <a:ea typeface="Calibri"/>
                          <a:cs typeface="Calibri"/>
                        </a:rPr>
                        <a:t>All </a:t>
                      </a:r>
                      <a:r>
                        <a:rPr lang="en-US" sz="700" b="0" i="0" u="none" strike="noStrike" noProof="0" dirty="0" err="1">
                          <a:solidFill>
                            <a:srgbClr val="000000"/>
                          </a:solidFill>
                          <a:latin typeface="Calibri"/>
                          <a:ea typeface="Calibri"/>
                          <a:cs typeface="Calibri"/>
                        </a:rPr>
                        <a:t>chn</a:t>
                      </a:r>
                      <a:r>
                        <a:rPr lang="en-US" sz="700" b="0" i="0" u="none" strike="noStrike" noProof="0" dirty="0">
                          <a:solidFill>
                            <a:srgbClr val="000000"/>
                          </a:solidFill>
                          <a:latin typeface="Calibri"/>
                          <a:ea typeface="Calibri"/>
                          <a:cs typeface="Calibri"/>
                        </a:rPr>
                        <a:t> across the school accessed swimming for a whole term</a:t>
                      </a:r>
                    </a:p>
                    <a:p>
                      <a:pPr marL="171450" marR="0" lvl="0" indent="-171450" algn="l">
                        <a:lnSpc>
                          <a:spcPct val="100000"/>
                        </a:lnSpc>
                        <a:spcBef>
                          <a:spcPts val="0"/>
                        </a:spcBef>
                        <a:spcAft>
                          <a:spcPts val="0"/>
                        </a:spcAft>
                        <a:buClr>
                          <a:srgbClr val="000000"/>
                        </a:buClr>
                        <a:buFont typeface="Wingdings,sans-serif"/>
                        <a:buChar char="Ø"/>
                      </a:pPr>
                      <a:r>
                        <a:rPr lang="en-US" sz="700" b="0" i="0" u="none" strike="noStrike" noProof="0" dirty="0">
                          <a:solidFill>
                            <a:srgbClr val="000000"/>
                          </a:solidFill>
                          <a:latin typeface="Calibri"/>
                          <a:ea typeface="Calibri"/>
                          <a:cs typeface="Calibri"/>
                        </a:rPr>
                        <a:t>Top up swimming/ after school club</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rtl="0" eaLnBrk="1" fontAlgn="auto" latinLnBrk="0" hangingPunct="1">
                        <a:lnSpc>
                          <a:spcPct val="100000"/>
                        </a:lnSpc>
                        <a:spcBef>
                          <a:spcPts val="0"/>
                        </a:spcBef>
                        <a:spcAft>
                          <a:spcPts val="0"/>
                        </a:spcAft>
                        <a:buClrTx/>
                        <a:buSzTx/>
                        <a:buFont typeface="Wingdings" panose="05000000000000000000" pitchFamily="2" charset="2"/>
                        <a:buChar char="Ø"/>
                      </a:pPr>
                      <a:r>
                        <a:rPr lang="en-US" sz="700">
                          <a:latin typeface="Calibri"/>
                          <a:cs typeface="Calibri"/>
                        </a:rPr>
                        <a:t>We want this data to be improved next year </a:t>
                      </a:r>
                    </a:p>
                    <a:p>
                      <a:pPr marL="171450" marR="0" lvl="0" indent="-171450" algn="l">
                        <a:lnSpc>
                          <a:spcPct val="100000"/>
                        </a:lnSpc>
                        <a:spcBef>
                          <a:spcPts val="0"/>
                        </a:spcBef>
                        <a:spcAft>
                          <a:spcPts val="0"/>
                        </a:spcAft>
                        <a:buClrTx/>
                        <a:buSzTx/>
                        <a:buFont typeface="Arial" panose="05000000000000000000" pitchFamily="2" charset="2"/>
                        <a:buChar char="•"/>
                      </a:pPr>
                      <a:r>
                        <a:rPr lang="en-US" sz="700" b="0" i="0" u="none" strike="noStrike" noProof="0">
                          <a:solidFill>
                            <a:srgbClr val="000000"/>
                          </a:solidFill>
                          <a:latin typeface="Calibri"/>
                          <a:ea typeface="Calibri"/>
                          <a:cs typeface="Calibri"/>
                        </a:rPr>
                        <a:t>Evidenced on Complete PE Swimming assessment tracker based on information and data collected poolside with swimming teacher.</a:t>
                      </a:r>
                      <a:endParaRPr lang="en-US" sz="700" dirty="0">
                        <a:latin typeface="Calibri"/>
                        <a:cs typeface="Calibri"/>
                      </a:endParaRPr>
                    </a:p>
                    <a:p>
                      <a:pPr marL="0" marR="0" lvl="0" indent="0" algn="l">
                        <a:lnSpc>
                          <a:spcPct val="100000"/>
                        </a:lnSpc>
                        <a:spcBef>
                          <a:spcPts val="0"/>
                        </a:spcBef>
                        <a:spcAft>
                          <a:spcPts val="0"/>
                        </a:spcAft>
                        <a:buClrTx/>
                        <a:buSzTx/>
                        <a:buNone/>
                      </a:pPr>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66050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2. </a:t>
                      </a:r>
                      <a:r>
                        <a:rPr lang="en-US" sz="70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a:effectLst/>
                        <a:latin typeface="Calibri" panose="020F0502020204030204" pitchFamily="34" charset="0"/>
                        <a:ea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a:latin typeface="Calibri" panose="020F0502020204030204" pitchFamily="34" charset="0"/>
                          <a:cs typeface="Calibri" panose="020F0502020204030204" pitchFamily="34" charset="0"/>
                        </a:rPr>
                        <a:t>As above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a:latin typeface="Calibri"/>
                          <a:cs typeface="Calibri"/>
                        </a:rPr>
                        <a:t>As above</a:t>
                      </a:r>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66050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3. </a:t>
                      </a:r>
                      <a:r>
                        <a:rPr lang="en-US" sz="700">
                          <a:effectLst/>
                          <a:latin typeface="Calibri" panose="020F0502020204030204" pitchFamily="34" charset="0"/>
                          <a:cs typeface="Calibri" panose="020F0502020204030204" pitchFamily="34" charset="0"/>
                        </a:rPr>
                        <a:t>Perform safe self-rescue in different water-based situations</a:t>
                      </a:r>
                      <a:endParaRPr lang="en-GB" sz="700">
                        <a:effectLst/>
                        <a:latin typeface="Calibri" panose="020F0502020204030204" pitchFamily="34" charset="0"/>
                        <a:ea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a:latin typeface="Calibri" panose="020F0502020204030204" pitchFamily="34" charset="0"/>
                          <a:cs typeface="Calibri" panose="020F0502020204030204" pitchFamily="34" charset="0"/>
                        </a:rPr>
                        <a:t>As above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a:cs typeface="Calibri"/>
                        </a:rPr>
                        <a:t>As above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823444115"/>
              </p:ext>
            </p:extLst>
          </p:nvPr>
        </p:nvGraphicFramePr>
        <p:xfrm>
          <a:off x="143454" y="503710"/>
          <a:ext cx="5530128" cy="3718560"/>
        </p:xfrm>
        <a:graphic>
          <a:graphicData uri="http://schemas.openxmlformats.org/drawingml/2006/table">
            <a:tbl>
              <a:tblPr firstRow="1" bandRow="1">
                <a:tableStyleId>{5C22544A-7EE6-4342-B048-85BDC9FD1C3A}</a:tableStyleId>
              </a:tblPr>
              <a:tblGrid>
                <a:gridCol w="1717771">
                  <a:extLst>
                    <a:ext uri="{9D8B030D-6E8A-4147-A177-3AD203B41FA5}">
                      <a16:colId xmlns:a16="http://schemas.microsoft.com/office/drawing/2014/main" val="1397519339"/>
                    </a:ext>
                  </a:extLst>
                </a:gridCol>
                <a:gridCol w="2004500">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83719">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a:ea typeface="+mn-ea"/>
                          <a:cs typeface="Calibri"/>
                        </a:rPr>
                        <a:t>What went well? Supporting evidence?</a:t>
                      </a:r>
                      <a:r>
                        <a:rPr lang="en-GB" sz="700" dirty="0">
                          <a:solidFill>
                            <a:sysClr val="windowText" lastClr="000000"/>
                          </a:solidFill>
                          <a:effectLst/>
                          <a:latin typeface="Calibri"/>
                          <a:cs typeface="Calibri"/>
                        </a:rPr>
                        <a:t> </a:t>
                      </a:r>
                      <a:endParaRPr lang="en-US" sz="700" dirty="0">
                        <a:solidFill>
                          <a:sysClr val="windowText" lastClr="000000"/>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70231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a:cs typeface="Calibri"/>
                        </a:rPr>
                        <a:t>1. </a:t>
                      </a:r>
                      <a:r>
                        <a:rPr lang="en-US" sz="700" dirty="0">
                          <a:effectLst/>
                          <a:latin typeface="Calibri"/>
                          <a:cs typeface="Calibri"/>
                        </a:rPr>
                        <a:t>Increasing confidence, knowledge and skills of all staff in teaching PE and sporting activities prioritising CPD and training where needed</a:t>
                      </a:r>
                      <a:endParaRPr lang="en-US" sz="700" dirty="0">
                        <a:latin typeface="Calibri"/>
                        <a:cs typeface="Calibri"/>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Chance To Shine coaches working with class teachers throughout Term 1 in Y3/4 coaching and giving CPD</a:t>
                      </a:r>
                    </a:p>
                    <a:p>
                      <a:pPr marL="0" marR="0" lvl="0" indent="0" algn="l">
                        <a:lnSpc>
                          <a:spcPct val="100000"/>
                        </a:lnSpc>
                        <a:spcBef>
                          <a:spcPts val="0"/>
                        </a:spcBef>
                        <a:spcAft>
                          <a:spcPts val="0"/>
                        </a:spcAft>
                        <a:buClrTx/>
                        <a:buSzTx/>
                        <a:buFontTx/>
                        <a:buNone/>
                      </a:pPr>
                      <a:endParaRPr lang="en-US" sz="600" dirty="0">
                        <a:latin typeface="Calibri"/>
                        <a:cs typeface="Calibri"/>
                      </a:endParaRPr>
                    </a:p>
                    <a:p>
                      <a:pPr marL="0" marR="0" lvl="0" indent="0" algn="l">
                        <a:lnSpc>
                          <a:spcPct val="100000"/>
                        </a:lnSpc>
                        <a:spcBef>
                          <a:spcPts val="0"/>
                        </a:spcBef>
                        <a:spcAft>
                          <a:spcPts val="0"/>
                        </a:spcAft>
                        <a:buClrTx/>
                        <a:buSzTx/>
                        <a:buFontTx/>
                        <a:buNone/>
                      </a:pPr>
                      <a:r>
                        <a:rPr lang="en-US" sz="600" dirty="0">
                          <a:latin typeface="Calibri"/>
                          <a:cs typeface="Calibri"/>
                        </a:rPr>
                        <a:t>JB Sport Coaching supported  all staff throughout the year with all areas of the PE curriculum which ensured that all  PE delivered was of high quality </a:t>
                      </a:r>
                    </a:p>
                    <a:p>
                      <a:pPr marL="0" marR="0" lvl="0" indent="0" algn="l">
                        <a:lnSpc>
                          <a:spcPct val="100000"/>
                        </a:lnSpc>
                        <a:spcBef>
                          <a:spcPts val="0"/>
                        </a:spcBef>
                        <a:spcAft>
                          <a:spcPts val="0"/>
                        </a:spcAft>
                        <a:buClrTx/>
                        <a:buSzTx/>
                        <a:buFontTx/>
                        <a:buNone/>
                      </a:pPr>
                      <a:endParaRPr lang="en-US" sz="600" dirty="0">
                        <a:latin typeface="Calibri"/>
                        <a:cs typeface="Calibri"/>
                      </a:endParaRPr>
                    </a:p>
                    <a:p>
                      <a:pPr marL="0" marR="0" lvl="0" indent="0" algn="l">
                        <a:lnSpc>
                          <a:spcPct val="100000"/>
                        </a:lnSpc>
                        <a:spcBef>
                          <a:spcPts val="0"/>
                        </a:spcBef>
                        <a:spcAft>
                          <a:spcPts val="0"/>
                        </a:spcAft>
                        <a:buClrTx/>
                        <a:buSzTx/>
                        <a:buFontTx/>
                        <a:buNone/>
                      </a:pPr>
                      <a:r>
                        <a:rPr lang="en-US" sz="600" dirty="0">
                          <a:latin typeface="Calibri"/>
                          <a:cs typeface="Calibri"/>
                        </a:rPr>
                        <a:t>Termly Enrichment opportunities for different groups of children </a:t>
                      </a:r>
                    </a:p>
                    <a:p>
                      <a:pPr marL="0" marR="0" lvl="0" indent="0" algn="l">
                        <a:lnSpc>
                          <a:spcPct val="100000"/>
                        </a:lnSpc>
                        <a:spcBef>
                          <a:spcPts val="0"/>
                        </a:spcBef>
                        <a:spcAft>
                          <a:spcPts val="0"/>
                        </a:spcAft>
                        <a:buClrTx/>
                        <a:buSzTx/>
                        <a:buFontTx/>
                        <a:buNone/>
                      </a:pPr>
                      <a:endParaRPr lang="en-US" sz="600" dirty="0">
                        <a:latin typeface="Calibri"/>
                        <a:cs typeface="Calibri"/>
                      </a:endParaRPr>
                    </a:p>
                    <a:p>
                      <a:pPr marL="0" marR="0" lvl="0" indent="0" algn="l">
                        <a:lnSpc>
                          <a:spcPct val="100000"/>
                        </a:lnSpc>
                        <a:spcBef>
                          <a:spcPts val="0"/>
                        </a:spcBef>
                        <a:spcAft>
                          <a:spcPts val="0"/>
                        </a:spcAft>
                        <a:buClrTx/>
                        <a:buSzTx/>
                        <a:buFontTx/>
                        <a:buNone/>
                      </a:pPr>
                      <a:r>
                        <a:rPr lang="en-US" sz="600" dirty="0">
                          <a:latin typeface="Calibri"/>
                          <a:cs typeface="Calibri"/>
                        </a:rPr>
                        <a:t>Pupil voice data was positive  -  95% of children said that they enjoyed  PE lessons</a:t>
                      </a:r>
                    </a:p>
                    <a:p>
                      <a:pPr marL="0" marR="0" lvl="0" indent="0" algn="l">
                        <a:lnSpc>
                          <a:spcPct val="100000"/>
                        </a:lnSpc>
                        <a:spcBef>
                          <a:spcPts val="0"/>
                        </a:spcBef>
                        <a:spcAft>
                          <a:spcPts val="0"/>
                        </a:spcAft>
                        <a:buClrTx/>
                        <a:buSzTx/>
                        <a:buFontTx/>
                        <a:buNone/>
                      </a:pPr>
                      <a:endParaRPr lang="en-US" sz="600" dirty="0">
                        <a:latin typeface="Calibri"/>
                        <a:cs typeface="Calibri"/>
                      </a:endParaRPr>
                    </a:p>
                    <a:p>
                      <a:pPr marL="0" marR="0" lvl="0" indent="0" algn="l">
                        <a:lnSpc>
                          <a:spcPct val="100000"/>
                        </a:lnSpc>
                        <a:spcBef>
                          <a:spcPts val="0"/>
                        </a:spcBef>
                        <a:spcAft>
                          <a:spcPts val="0"/>
                        </a:spcAft>
                        <a:buClrTx/>
                        <a:buSzTx/>
                        <a:buFontTx/>
                        <a:buNone/>
                      </a:pPr>
                      <a:r>
                        <a:rPr lang="en-US" sz="600" dirty="0">
                          <a:latin typeface="Calibri"/>
                          <a:cs typeface="Calibri"/>
                        </a:rPr>
                        <a:t>Staff voice was positive –  majority of staff felt confident in delivering all areas of the curriculum without coaches </a:t>
                      </a:r>
                    </a:p>
                    <a:p>
                      <a:pPr marL="0" marR="0" lvl="0" indent="0" algn="l">
                        <a:lnSpc>
                          <a:spcPct val="100000"/>
                        </a:lnSpc>
                        <a:spcBef>
                          <a:spcPts val="0"/>
                        </a:spcBef>
                        <a:spcAft>
                          <a:spcPts val="0"/>
                        </a:spcAft>
                        <a:buClrTx/>
                        <a:buSzTx/>
                        <a:buFontTx/>
                        <a:buNone/>
                      </a:pPr>
                      <a:endParaRPr lang="en-US" sz="600" dirty="0">
                        <a:latin typeface="Calibri"/>
                        <a:cs typeface="Calibri"/>
                      </a:endParaRPr>
                    </a:p>
                    <a:p>
                      <a:pPr marL="0" marR="0" lvl="0" indent="0" algn="l">
                        <a:lnSpc>
                          <a:spcPct val="100000"/>
                        </a:lnSpc>
                        <a:spcBef>
                          <a:spcPts val="0"/>
                        </a:spcBef>
                        <a:spcAft>
                          <a:spcPts val="0"/>
                        </a:spcAft>
                        <a:buClrTx/>
                        <a:buSzTx/>
                        <a:buFontTx/>
                        <a:buNone/>
                      </a:pPr>
                      <a:r>
                        <a:rPr lang="en-US" sz="600" dirty="0">
                          <a:latin typeface="Calibri"/>
                          <a:cs typeface="Calibri"/>
                        </a:rPr>
                        <a:t>A scheme of work  (Primary PE Planning) ensured staff were confident in delivering  their own PE as the scheme gave video tutorials as well as planning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latin typeface="Calibri"/>
                          <a:cs typeface="Calibri"/>
                        </a:rPr>
                        <a:t>Most staff now feel confidence when  delivering PE, but we want to ensure this extends to all staff, including cove supervisors </a:t>
                      </a:r>
                    </a:p>
                    <a:p>
                      <a:pPr marL="0" marR="0" lvl="0" indent="0" algn="l">
                        <a:lnSpc>
                          <a:spcPct val="100000"/>
                        </a:lnSpc>
                        <a:spcBef>
                          <a:spcPts val="0"/>
                        </a:spcBef>
                        <a:spcAft>
                          <a:spcPts val="0"/>
                        </a:spcAft>
                        <a:buClrTx/>
                        <a:buSzTx/>
                        <a:buFontTx/>
                        <a:buNone/>
                      </a:pPr>
                      <a:endParaRPr lang="en-US" sz="600" dirty="0">
                        <a:latin typeface="Calibri"/>
                        <a:cs typeface="Calibri"/>
                      </a:endParaRPr>
                    </a:p>
                    <a:p>
                      <a:pPr marL="0" marR="0" lvl="0" indent="0" algn="l">
                        <a:lnSpc>
                          <a:spcPct val="100000"/>
                        </a:lnSpc>
                        <a:spcBef>
                          <a:spcPts val="0"/>
                        </a:spcBef>
                        <a:spcAft>
                          <a:spcPts val="0"/>
                        </a:spcAft>
                        <a:buClrTx/>
                        <a:buSzTx/>
                        <a:buFontTx/>
                        <a:buNone/>
                      </a:pPr>
                      <a:r>
                        <a:rPr lang="en-US" sz="600" dirty="0">
                          <a:latin typeface="Calibri"/>
                          <a:cs typeface="Calibri"/>
                        </a:rPr>
                        <a:t>Lesson observations need to remain consistent to ensure any training needs / confidence issues are highlighted and addressed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47533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2. </a:t>
                      </a:r>
                      <a:r>
                        <a:rPr lang="en-US" sz="70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latin typeface="Calibri"/>
                          <a:cs typeface="Calibri"/>
                        </a:rPr>
                        <a:t>As well as all children being active during PE lessons, additional opportunities for children to engage in physical activity at lunchtimes helped children learn how to work as part of a team and build resilience – delivered by lunch staff and trained Sports Leaders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latin typeface="Calibri"/>
                          <a:cs typeface="Calibri"/>
                        </a:rPr>
                        <a:t>Increase physical activity to ensure all our children achieve maximum daily targets in school </a:t>
                      </a:r>
                    </a:p>
                    <a:p>
                      <a:pPr marL="0" marR="0" lvl="0" indent="0" algn="l">
                        <a:lnSpc>
                          <a:spcPct val="100000"/>
                        </a:lnSpc>
                        <a:spcBef>
                          <a:spcPts val="0"/>
                        </a:spcBef>
                        <a:spcAft>
                          <a:spcPts val="0"/>
                        </a:spcAft>
                        <a:buClrTx/>
                        <a:buSzTx/>
                        <a:buFontTx/>
                        <a:buNone/>
                      </a:pPr>
                      <a:endParaRPr lang="en-US" sz="600" dirty="0">
                        <a:latin typeface="Calibri"/>
                        <a:cs typeface="Calibri"/>
                      </a:endParaRPr>
                    </a:p>
                    <a:p>
                      <a:pPr marL="0" marR="0" lvl="0" indent="0" algn="l">
                        <a:lnSpc>
                          <a:spcPct val="100000"/>
                        </a:lnSpc>
                        <a:spcBef>
                          <a:spcPts val="0"/>
                        </a:spcBef>
                        <a:spcAft>
                          <a:spcPts val="0"/>
                        </a:spcAft>
                        <a:buClrTx/>
                        <a:buSzTx/>
                        <a:buFontTx/>
                        <a:buNone/>
                      </a:pPr>
                      <a:r>
                        <a:rPr lang="en-US" sz="600" dirty="0">
                          <a:latin typeface="Calibri"/>
                          <a:cs typeface="Calibri"/>
                        </a:rPr>
                        <a:t>Promote opportunities outside school with NGBs who are local to us</a:t>
                      </a:r>
                    </a:p>
                    <a:p>
                      <a:pPr marL="0" marR="0" lvl="0" indent="0" algn="l">
                        <a:lnSpc>
                          <a:spcPct val="100000"/>
                        </a:lnSpc>
                        <a:spcBef>
                          <a:spcPts val="0"/>
                        </a:spcBef>
                        <a:spcAft>
                          <a:spcPts val="0"/>
                        </a:spcAft>
                        <a:buClrTx/>
                        <a:buSzTx/>
                        <a:buFontTx/>
                        <a:buNone/>
                      </a:pPr>
                      <a:endParaRPr lang="en-US" sz="600" dirty="0">
                        <a:latin typeface="Calibri"/>
                        <a:cs typeface="Calibri"/>
                      </a:endParaRPr>
                    </a:p>
                    <a:p>
                      <a:pPr marL="0" marR="0" lvl="0" indent="0" algn="l">
                        <a:lnSpc>
                          <a:spcPct val="100000"/>
                        </a:lnSpc>
                        <a:spcBef>
                          <a:spcPts val="0"/>
                        </a:spcBef>
                        <a:spcAft>
                          <a:spcPts val="0"/>
                        </a:spcAft>
                        <a:buClrTx/>
                        <a:buSzTx/>
                        <a:buFontTx/>
                        <a:buNone/>
                      </a:pPr>
                      <a:r>
                        <a:rPr lang="en-US" sz="600" dirty="0">
                          <a:latin typeface="Calibri"/>
                          <a:cs typeface="Calibri"/>
                        </a:rPr>
                        <a:t>Increase numbers to afterschool clubs and pupil retention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414385819"/>
              </p:ext>
            </p:extLst>
          </p:nvPr>
        </p:nvGraphicFramePr>
        <p:xfrm>
          <a:off x="59384" y="159068"/>
          <a:ext cx="6020958" cy="4251960"/>
        </p:xfrm>
        <a:graphic>
          <a:graphicData uri="http://schemas.openxmlformats.org/drawingml/2006/table">
            <a:tbl>
              <a:tblPr firstRow="1" bandRow="1">
                <a:tableStyleId>{5C22544A-7EE6-4342-B048-85BDC9FD1C3A}</a:tableStyleId>
              </a:tblPr>
              <a:tblGrid>
                <a:gridCol w="1496482">
                  <a:extLst>
                    <a:ext uri="{9D8B030D-6E8A-4147-A177-3AD203B41FA5}">
                      <a16:colId xmlns:a16="http://schemas.microsoft.com/office/drawing/2014/main" val="1397519339"/>
                    </a:ext>
                  </a:extLst>
                </a:gridCol>
                <a:gridCol w="3074500">
                  <a:extLst>
                    <a:ext uri="{9D8B030D-6E8A-4147-A177-3AD203B41FA5}">
                      <a16:colId xmlns:a16="http://schemas.microsoft.com/office/drawing/2014/main" val="279180329"/>
                    </a:ext>
                  </a:extLst>
                </a:gridCol>
                <a:gridCol w="1449976">
                  <a:extLst>
                    <a:ext uri="{9D8B030D-6E8A-4147-A177-3AD203B41FA5}">
                      <a16:colId xmlns:a16="http://schemas.microsoft.com/office/drawing/2014/main" val="1532179531"/>
                    </a:ext>
                  </a:extLst>
                </a:gridCol>
              </a:tblGrid>
              <a:tr h="293836">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a:ea typeface="+mn-ea"/>
                          <a:cs typeface="Calibri"/>
                        </a:rPr>
                        <a:t>What went well? Supporting evidence?</a:t>
                      </a:r>
                      <a:r>
                        <a:rPr lang="en-GB" sz="700" dirty="0">
                          <a:solidFill>
                            <a:sysClr val="windowText" lastClr="000000"/>
                          </a:solidFill>
                          <a:effectLst/>
                          <a:latin typeface="Calibri"/>
                          <a:cs typeface="Calibri"/>
                        </a:rPr>
                        <a:t> </a:t>
                      </a:r>
                      <a:endParaRPr lang="en-US" sz="700" dirty="0">
                        <a:solidFill>
                          <a:sysClr val="windowText" lastClr="000000"/>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58671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3. </a:t>
                      </a:r>
                      <a:r>
                        <a:rPr lang="en-US" sz="700" b="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latin typeface="Calibri"/>
                          <a:cs typeface="Calibri"/>
                        </a:rPr>
                        <a:t>Slogan 'Happy, Healthy Hearts Beating' displayed in all classes and referenced during PE lessons</a:t>
                      </a:r>
                      <a:endParaRPr lang="en-US" sz="600" dirty="0">
                        <a:latin typeface="Calibri" panose="020F0502020204030204" pitchFamily="34" charset="0"/>
                        <a:cs typeface="Calibri" panose="020F0502020204030204" pitchFamily="34" charset="0"/>
                      </a:endParaRPr>
                    </a:p>
                    <a:p>
                      <a:pPr marL="0" marR="0" lvl="0" indent="0" algn="l">
                        <a:lnSpc>
                          <a:spcPct val="100000"/>
                        </a:lnSpc>
                        <a:spcBef>
                          <a:spcPts val="0"/>
                        </a:spcBef>
                        <a:spcAft>
                          <a:spcPts val="0"/>
                        </a:spcAft>
                        <a:buClrTx/>
                        <a:buSzTx/>
                        <a:buFontTx/>
                        <a:buNone/>
                      </a:pPr>
                      <a:endParaRPr lang="en-US" sz="600" dirty="0">
                        <a:latin typeface="Calibri"/>
                        <a:cs typeface="Calibri"/>
                      </a:endParaRPr>
                    </a:p>
                    <a:p>
                      <a:pPr marL="0" marR="0" lvl="0" indent="0" algn="l">
                        <a:lnSpc>
                          <a:spcPct val="100000"/>
                        </a:lnSpc>
                        <a:spcBef>
                          <a:spcPts val="0"/>
                        </a:spcBef>
                        <a:spcAft>
                          <a:spcPts val="0"/>
                        </a:spcAft>
                        <a:buClrTx/>
                        <a:buSzTx/>
                        <a:buFontTx/>
                        <a:buNone/>
                      </a:pPr>
                      <a:r>
                        <a:rPr lang="en-US" sz="600" dirty="0">
                          <a:latin typeface="Calibri"/>
                          <a:cs typeface="Calibri"/>
                        </a:rPr>
                        <a:t>Celebration Assemblies promote our school values</a:t>
                      </a:r>
                    </a:p>
                    <a:p>
                      <a:pPr marL="0" marR="0" lvl="0" indent="0" algn="l">
                        <a:lnSpc>
                          <a:spcPct val="100000"/>
                        </a:lnSpc>
                        <a:spcBef>
                          <a:spcPts val="0"/>
                        </a:spcBef>
                        <a:spcAft>
                          <a:spcPts val="0"/>
                        </a:spcAft>
                        <a:buClrTx/>
                        <a:buSzTx/>
                        <a:buFontTx/>
                        <a:buNone/>
                      </a:pPr>
                      <a:r>
                        <a:rPr lang="en-US" sz="600" dirty="0">
                          <a:latin typeface="Calibri"/>
                          <a:cs typeface="Calibri"/>
                        </a:rPr>
                        <a:t>and termly PE Celebration of classes who have displayed them</a:t>
                      </a:r>
                    </a:p>
                    <a:p>
                      <a:pPr marL="0" marR="0" lvl="0" indent="0" algn="l">
                        <a:lnSpc>
                          <a:spcPct val="100000"/>
                        </a:lnSpc>
                        <a:spcBef>
                          <a:spcPts val="0"/>
                        </a:spcBef>
                        <a:spcAft>
                          <a:spcPts val="0"/>
                        </a:spcAft>
                        <a:buClrTx/>
                        <a:buSzTx/>
                        <a:buFontTx/>
                        <a:buNone/>
                      </a:pPr>
                      <a:endParaRPr lang="en-US" sz="600" dirty="0">
                        <a:latin typeface="Calibri"/>
                        <a:cs typeface="Calibri"/>
                      </a:endParaRPr>
                    </a:p>
                    <a:p>
                      <a:pPr marL="0" marR="0" lvl="0" indent="0" algn="l">
                        <a:lnSpc>
                          <a:spcPct val="100000"/>
                        </a:lnSpc>
                        <a:spcBef>
                          <a:spcPts val="0"/>
                        </a:spcBef>
                        <a:spcAft>
                          <a:spcPts val="0"/>
                        </a:spcAft>
                        <a:buClrTx/>
                        <a:buSzTx/>
                        <a:buFontTx/>
                        <a:buNone/>
                      </a:pPr>
                      <a:r>
                        <a:rPr lang="en-US" sz="600" dirty="0">
                          <a:latin typeface="Calibri"/>
                          <a:cs typeface="Calibri"/>
                        </a:rPr>
                        <a:t>Regular assemblies promoting Healthy Lifestyles </a:t>
                      </a:r>
                    </a:p>
                    <a:p>
                      <a:pPr marL="0" marR="0" lvl="0" indent="0" algn="l">
                        <a:lnSpc>
                          <a:spcPct val="100000"/>
                        </a:lnSpc>
                        <a:spcBef>
                          <a:spcPts val="0"/>
                        </a:spcBef>
                        <a:spcAft>
                          <a:spcPts val="0"/>
                        </a:spcAft>
                        <a:buClrTx/>
                        <a:buSzTx/>
                        <a:buFontTx/>
                        <a:buNone/>
                      </a:pPr>
                      <a:r>
                        <a:rPr lang="en-US" sz="600" dirty="0" err="1">
                          <a:latin typeface="Calibri"/>
                          <a:cs typeface="Calibri"/>
                        </a:rPr>
                        <a:t>Bikeability</a:t>
                      </a:r>
                      <a:r>
                        <a:rPr lang="en-US" sz="600" dirty="0">
                          <a:latin typeface="Calibri"/>
                          <a:cs typeface="Calibri"/>
                        </a:rPr>
                        <a:t> Event (Y5/6)</a:t>
                      </a:r>
                    </a:p>
                    <a:p>
                      <a:pPr marL="0" marR="0" lvl="0" indent="0" algn="l">
                        <a:lnSpc>
                          <a:spcPct val="100000"/>
                        </a:lnSpc>
                        <a:spcBef>
                          <a:spcPts val="0"/>
                        </a:spcBef>
                        <a:spcAft>
                          <a:spcPts val="0"/>
                        </a:spcAft>
                        <a:buClrTx/>
                        <a:buSzTx/>
                        <a:buFontTx/>
                        <a:buNone/>
                      </a:pPr>
                      <a:r>
                        <a:rPr lang="en-US" sz="600" dirty="0">
                          <a:latin typeface="Calibri"/>
                          <a:cs typeface="Calibri"/>
                        </a:rPr>
                        <a:t>Learn To Ride Event (Y3/4) </a:t>
                      </a:r>
                    </a:p>
                    <a:p>
                      <a:pPr marL="0" marR="0" lvl="0" indent="0" algn="l">
                        <a:lnSpc>
                          <a:spcPct val="100000"/>
                        </a:lnSpc>
                        <a:spcBef>
                          <a:spcPts val="0"/>
                        </a:spcBef>
                        <a:spcAft>
                          <a:spcPts val="0"/>
                        </a:spcAft>
                        <a:buClrTx/>
                        <a:buSzTx/>
                        <a:buFontTx/>
                        <a:buNone/>
                      </a:pPr>
                      <a:r>
                        <a:rPr lang="en-US" sz="600" dirty="0">
                          <a:latin typeface="Calibri"/>
                          <a:cs typeface="Calibri"/>
                        </a:rPr>
                        <a:t>Whole school events – Visiting GB paralympic athlete in to deliver a sponsored sporting event for the whole school </a:t>
                      </a:r>
                    </a:p>
                    <a:p>
                      <a:pPr marL="0" marR="0" lvl="0" indent="0" algn="l">
                        <a:lnSpc>
                          <a:spcPct val="100000"/>
                        </a:lnSpc>
                        <a:spcBef>
                          <a:spcPts val="0"/>
                        </a:spcBef>
                        <a:spcAft>
                          <a:spcPts val="0"/>
                        </a:spcAft>
                        <a:buClrTx/>
                        <a:buSzTx/>
                        <a:buFontTx/>
                        <a:buNone/>
                      </a:pPr>
                      <a:endParaRPr lang="en-US" sz="600" dirty="0">
                        <a:latin typeface="Calibri"/>
                        <a:cs typeface="Calibri"/>
                      </a:endParaRPr>
                    </a:p>
                    <a:p>
                      <a:pPr marL="0" marR="0" lvl="0" indent="0" algn="l">
                        <a:lnSpc>
                          <a:spcPct val="100000"/>
                        </a:lnSpc>
                        <a:spcBef>
                          <a:spcPts val="0"/>
                        </a:spcBef>
                        <a:spcAft>
                          <a:spcPts val="0"/>
                        </a:spcAft>
                        <a:buClrTx/>
                        <a:buSzTx/>
                        <a:buFontTx/>
                        <a:buNone/>
                      </a:pPr>
                      <a:r>
                        <a:rPr lang="en-US" sz="600" dirty="0">
                          <a:latin typeface="Calibri"/>
                          <a:cs typeface="Calibri"/>
                        </a:rPr>
                        <a:t>National Sports Week saw a whole school Multi-skills Event held on the field</a:t>
                      </a:r>
                    </a:p>
                    <a:p>
                      <a:pPr marL="0" marR="0" lvl="0" indent="0" algn="l">
                        <a:lnSpc>
                          <a:spcPct val="100000"/>
                        </a:lnSpc>
                        <a:spcBef>
                          <a:spcPts val="0"/>
                        </a:spcBef>
                        <a:spcAft>
                          <a:spcPts val="0"/>
                        </a:spcAft>
                        <a:buClrTx/>
                        <a:buSzTx/>
                        <a:buFontTx/>
                        <a:buNone/>
                      </a:pPr>
                      <a:endParaRPr lang="en-US" sz="600" dirty="0">
                        <a:latin typeface="Calibri"/>
                        <a:cs typeface="Calibri"/>
                      </a:endParaRPr>
                    </a:p>
                    <a:p>
                      <a:pPr marL="0" marR="0" lvl="0" indent="0" algn="l">
                        <a:lnSpc>
                          <a:spcPct val="100000"/>
                        </a:lnSpc>
                        <a:spcBef>
                          <a:spcPts val="0"/>
                        </a:spcBef>
                        <a:spcAft>
                          <a:spcPts val="0"/>
                        </a:spcAft>
                        <a:buClrTx/>
                        <a:buSzTx/>
                        <a:buFontTx/>
                        <a:buNone/>
                      </a:pPr>
                      <a:r>
                        <a:rPr lang="en-US" sz="600" dirty="0">
                          <a:latin typeface="Calibri"/>
                          <a:cs typeface="Calibri"/>
                        </a:rPr>
                        <a:t>Recognition and celebration of children who have represented the school in various sporting events across our area</a:t>
                      </a:r>
                    </a:p>
                    <a:p>
                      <a:pPr marL="0" marR="0" lvl="0" indent="0" algn="l">
                        <a:lnSpc>
                          <a:spcPct val="100000"/>
                        </a:lnSpc>
                        <a:spcBef>
                          <a:spcPts val="0"/>
                        </a:spcBef>
                        <a:spcAft>
                          <a:spcPts val="0"/>
                        </a:spcAft>
                        <a:buClrTx/>
                        <a:buSzTx/>
                        <a:buFontTx/>
                        <a:buNone/>
                      </a:pPr>
                      <a:endParaRPr lang="en-US" sz="600" dirty="0">
                        <a:latin typeface="Calibri"/>
                        <a:cs typeface="Calibri"/>
                      </a:endParaRPr>
                    </a:p>
                    <a:p>
                      <a:pPr marL="0" marR="0" lvl="0" indent="0" algn="l">
                        <a:lnSpc>
                          <a:spcPct val="100000"/>
                        </a:lnSpc>
                        <a:spcBef>
                          <a:spcPts val="0"/>
                        </a:spcBef>
                        <a:spcAft>
                          <a:spcPts val="0"/>
                        </a:spcAft>
                        <a:buClrTx/>
                        <a:buSzTx/>
                        <a:buFontTx/>
                        <a:buNone/>
                      </a:pPr>
                      <a:r>
                        <a:rPr lang="en-US" sz="600" dirty="0">
                          <a:latin typeface="Calibri"/>
                          <a:cs typeface="Calibri"/>
                        </a:rPr>
                        <a:t>Take part in  both inter and intra sports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latin typeface="Calibri"/>
                          <a:cs typeface="Calibri"/>
                        </a:rPr>
                        <a:t>Ensure more opportunities are </a:t>
                      </a:r>
                      <a:r>
                        <a:rPr lang="en-US" sz="600" dirty="0" err="1">
                          <a:latin typeface="Calibri"/>
                          <a:cs typeface="Calibri"/>
                        </a:rPr>
                        <a:t>organised</a:t>
                      </a:r>
                      <a:r>
                        <a:rPr lang="en-US" sz="600" dirty="0">
                          <a:latin typeface="Calibri"/>
                          <a:cs typeface="Calibri"/>
                        </a:rPr>
                        <a:t> within school to ensure all children become more physically active</a:t>
                      </a:r>
                    </a:p>
                    <a:p>
                      <a:pPr marL="0" marR="0" lvl="0" indent="0" algn="l">
                        <a:lnSpc>
                          <a:spcPct val="100000"/>
                        </a:lnSpc>
                        <a:spcBef>
                          <a:spcPts val="0"/>
                        </a:spcBef>
                        <a:spcAft>
                          <a:spcPts val="0"/>
                        </a:spcAft>
                        <a:buClrTx/>
                        <a:buSzTx/>
                        <a:buFontTx/>
                        <a:buNone/>
                      </a:pPr>
                      <a:endParaRPr lang="en-US" sz="600" dirty="0">
                        <a:latin typeface="Calibri"/>
                        <a:cs typeface="Calibri"/>
                      </a:endParaRPr>
                    </a:p>
                    <a:p>
                      <a:pPr marL="0" marR="0" lvl="0" indent="0" algn="l">
                        <a:lnSpc>
                          <a:spcPct val="100000"/>
                        </a:lnSpc>
                        <a:spcBef>
                          <a:spcPts val="0"/>
                        </a:spcBef>
                        <a:spcAft>
                          <a:spcPts val="0"/>
                        </a:spcAft>
                        <a:buClrTx/>
                        <a:buSzTx/>
                        <a:buFontTx/>
                        <a:buNone/>
                      </a:pPr>
                      <a:r>
                        <a:rPr lang="en-US" sz="600" dirty="0">
                          <a:latin typeface="Calibri"/>
                          <a:cs typeface="Calibri"/>
                        </a:rPr>
                        <a:t>Continue to participate in as many opportunities offered by local secondary/primary schools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11657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4. </a:t>
                      </a:r>
                      <a:r>
                        <a:rPr lang="en-US" sz="70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Continuing to offer a wider range of activities both within and outside the curriculum in order to get more pupils involved</a:t>
                      </a:r>
                      <a:r>
                        <a:rPr lang="en-US" sz="600" b="0" i="0" u="none" strike="noStrike" noProof="0" dirty="0">
                          <a:solidFill>
                            <a:srgbClr val="FF003A"/>
                          </a:solidFill>
                          <a:latin typeface="Calibri"/>
                          <a:ea typeface="Calibri"/>
                          <a:cs typeface="Calibri"/>
                        </a:rPr>
                        <a:t>:  </a:t>
                      </a:r>
                    </a:p>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Continue to participate in extra-curricular </a:t>
                      </a:r>
                      <a:r>
                        <a:rPr lang="en-US" sz="600" b="0" i="0" u="none" strike="noStrike" noProof="0" dirty="0" err="1">
                          <a:solidFill>
                            <a:schemeClr val="tx1"/>
                          </a:solidFill>
                          <a:latin typeface="Calibri"/>
                          <a:ea typeface="Calibri"/>
                          <a:cs typeface="Calibri"/>
                        </a:rPr>
                        <a:t>activites</a:t>
                      </a:r>
                      <a:r>
                        <a:rPr lang="en-US" sz="600" b="0" i="0" u="none" strike="noStrike" noProof="0" dirty="0">
                          <a:solidFill>
                            <a:schemeClr val="tx1"/>
                          </a:solidFill>
                          <a:latin typeface="Calibri"/>
                          <a:ea typeface="Calibri"/>
                          <a:cs typeface="Calibri"/>
                        </a:rPr>
                        <a:t> – Dodgeball, Dance, </a:t>
                      </a:r>
                      <a:r>
                        <a:rPr lang="en-US" sz="600" b="0" i="0" u="none" strike="noStrike" noProof="0" dirty="0" err="1">
                          <a:solidFill>
                            <a:schemeClr val="tx1"/>
                          </a:solidFill>
                          <a:latin typeface="Calibri"/>
                          <a:ea typeface="Calibri"/>
                          <a:cs typeface="Calibri"/>
                        </a:rPr>
                        <a:t>Sportshall</a:t>
                      </a:r>
                      <a:r>
                        <a:rPr lang="en-US" sz="600" b="0" i="0" u="none" strike="noStrike" noProof="0" dirty="0">
                          <a:solidFill>
                            <a:schemeClr val="tx1"/>
                          </a:solidFill>
                          <a:latin typeface="Calibri"/>
                          <a:ea typeface="Calibri"/>
                          <a:cs typeface="Calibri"/>
                        </a:rPr>
                        <a:t> Athletics </a:t>
                      </a:r>
                    </a:p>
                    <a:p>
                      <a:pPr lvl="0" algn="l">
                        <a:lnSpc>
                          <a:spcPct val="100000"/>
                        </a:lnSpc>
                        <a:spcBef>
                          <a:spcPts val="0"/>
                        </a:spcBef>
                        <a:spcAft>
                          <a:spcPts val="0"/>
                        </a:spcAft>
                        <a:buNone/>
                      </a:pPr>
                      <a:r>
                        <a:rPr lang="en-US" sz="600" b="0" i="0" u="none" strike="noStrike" noProof="0" dirty="0">
                          <a:solidFill>
                            <a:schemeClr val="tx1"/>
                          </a:solidFill>
                          <a:latin typeface="Calibri"/>
                          <a:ea typeface="Calibri"/>
                          <a:cs typeface="Calibri"/>
                        </a:rPr>
                        <a:t>Continue to offer a variety of after school clubs  - focus on least active children are given opportunity </a:t>
                      </a:r>
                      <a:endParaRPr lang="en-US" dirty="0">
                        <a:solidFill>
                          <a:schemeClr val="tx1"/>
                        </a:solidFill>
                      </a:endParaRPr>
                    </a:p>
                    <a:p>
                      <a:pPr marL="0" marR="0" lvl="0" indent="0" algn="l" defTabSz="575981">
                        <a:lnSpc>
                          <a:spcPct val="100000"/>
                        </a:lnSpc>
                        <a:spcBef>
                          <a:spcPts val="0"/>
                        </a:spcBef>
                        <a:spcAft>
                          <a:spcPts val="0"/>
                        </a:spcAft>
                        <a:buClrTx/>
                        <a:buSzTx/>
                        <a:buFontTx/>
                        <a:buNone/>
                        <a:tabLst/>
                        <a:defRPr/>
                      </a:pPr>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Continue to offer a variety of different opportunities for all children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Encourage least active children to take part in additional opportunities (Afterschool clubs)  not just during curriculum time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101373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5. </a:t>
                      </a:r>
                      <a:r>
                        <a:rPr lang="en-US" sz="70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All year groups have been given opportunities to attend various sporting events throughout the year – this has included Mixed gender events and specific Girls Football Events </a:t>
                      </a:r>
                    </a:p>
                    <a:p>
                      <a:endParaRPr lang="en-US" sz="600" dirty="0">
                        <a:latin typeface="Calibri" panose="020F0502020204030204" pitchFamily="34" charset="0"/>
                        <a:cs typeface="Calibri" panose="020F0502020204030204" pitchFamily="34" charset="0"/>
                      </a:endParaRPr>
                    </a:p>
                    <a:p>
                      <a:r>
                        <a:rPr lang="en-US" sz="600" dirty="0">
                          <a:latin typeface="Calibri" panose="020F0502020204030204" pitchFamily="34" charset="0"/>
                          <a:cs typeface="Calibri" panose="020F0502020204030204" pitchFamily="34" charset="0"/>
                        </a:rPr>
                        <a:t>Competition has also been evident in PE lessons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Continue to develop our competition provision in school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Continue to compete against local schools in interschool events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2185644821"/>
              </p:ext>
            </p:extLst>
          </p:nvPr>
        </p:nvGraphicFramePr>
        <p:xfrm>
          <a:off x="315269" y="2272972"/>
          <a:ext cx="5530128" cy="18874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a:solidFill>
                            <a:sysClr val="windowText" lastClr="000000"/>
                          </a:solidFill>
                          <a:effectLst/>
                          <a:latin typeface="Calibri" panose="020F0502020204030204" pitchFamily="34" charset="0"/>
                          <a:cs typeface="Calibri" panose="020F0502020204030204" pitchFamily="34" charset="0"/>
                        </a:rPr>
                        <a:t> </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1. </a:t>
                      </a:r>
                      <a:r>
                        <a:rPr lang="en-US" sz="700">
                          <a:effectLst/>
                          <a:latin typeface="Calibri" panose="020F0502020204030204" pitchFamily="34" charset="0"/>
                          <a:cs typeface="Calibri" panose="020F0502020204030204" pitchFamily="34" charset="0"/>
                        </a:rPr>
                        <a:t>Swim competently, confidently and proficiently over a distance of at least 25 </a:t>
                      </a:r>
                      <a:r>
                        <a:rPr lang="en-US" sz="700" err="1">
                          <a:effectLst/>
                          <a:latin typeface="Calibri" panose="020F0502020204030204" pitchFamily="34" charset="0"/>
                          <a:cs typeface="Calibri" panose="020F0502020204030204" pitchFamily="34" charset="0"/>
                        </a:rPr>
                        <a:t>metres</a:t>
                      </a: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Aim to improve percentage of children to achieve this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Record all children in lower school who are achieving this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Continue with pool in the school</a:t>
                      </a:r>
                    </a:p>
                    <a:p>
                      <a:r>
                        <a:rPr lang="en-US" sz="700" dirty="0">
                          <a:latin typeface="Calibri" panose="020F0502020204030204" pitchFamily="34" charset="0"/>
                          <a:cs typeface="Calibri" panose="020F0502020204030204" pitchFamily="34" charset="0"/>
                        </a:rPr>
                        <a:t>Identify key children from upper school who need extra support </a:t>
                      </a:r>
                    </a:p>
                    <a:p>
                      <a:r>
                        <a:rPr lang="en-US" sz="700" dirty="0">
                          <a:latin typeface="Calibri" panose="020F0502020204030204" pitchFamily="34" charset="0"/>
                          <a:cs typeface="Calibri" panose="020F0502020204030204" pitchFamily="34" charset="0"/>
                        </a:rPr>
                        <a:t>Monitor </a:t>
                      </a:r>
                    </a:p>
                    <a:p>
                      <a:r>
                        <a:rPr lang="en-US" sz="700" dirty="0">
                          <a:latin typeface="Calibri" panose="020F0502020204030204" pitchFamily="34" charset="0"/>
                          <a:cs typeface="Calibri" panose="020F0502020204030204" pitchFamily="34" charset="0"/>
                        </a:rPr>
                        <a:t>Top up swimming sessions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2. </a:t>
                      </a:r>
                      <a:r>
                        <a:rPr lang="en-US" sz="70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As above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As above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3. </a:t>
                      </a:r>
                      <a:r>
                        <a:rPr lang="en-US" sz="700">
                          <a:effectLst/>
                          <a:latin typeface="Calibri" panose="020F0502020204030204" pitchFamily="34" charset="0"/>
                          <a:cs typeface="Calibri" panose="020F0502020204030204" pitchFamily="34" charset="0"/>
                        </a:rPr>
                        <a:t>Perform safe self-rescue in different water-based situations</a:t>
                      </a:r>
                      <a:endParaRPr lang="en-GB" sz="700">
                        <a:effectLst/>
                        <a:latin typeface="Calibri" panose="020F0502020204030204" pitchFamily="34" charset="0"/>
                        <a:ea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As above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As above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Please aim to use this as a live working document through the year. </a:t>
            </a:r>
            <a:endParaRPr lang="en-US" sz="50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There is no set number of objectives you must have. </a:t>
            </a:r>
            <a:endParaRPr lang="en-US" sz="50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Make as many or as few as you see fit that will support your aims for the year ahead. </a:t>
            </a:r>
            <a:endParaRPr lang="en-US" sz="50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a:latin typeface="Calibri" panose="020F0502020204030204" pitchFamily="34" charset="0"/>
              <a:cs typeface="Calibri" panose="020F0502020204030204" pitchFamily="34" charset="0"/>
            </a:endParaRPr>
          </a:p>
          <a:p>
            <a:pPr>
              <a:lnSpc>
                <a:spcPct val="124000"/>
              </a:lnSpc>
            </a:pPr>
            <a:r>
              <a:rPr lang="en-US" sz="700" i="1">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1100" b="1" dirty="0">
                <a:latin typeface="Calibri" panose="020F0502020204030204" pitchFamily="34" charset="0"/>
                <a:cs typeface="Calibri" panose="020F0502020204030204" pitchFamily="34" charset="0"/>
              </a:rPr>
              <a:t>Provide PE CPD and support to all staff</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278718143"/>
              </p:ext>
            </p:extLst>
          </p:nvPr>
        </p:nvGraphicFramePr>
        <p:xfrm>
          <a:off x="294842" y="694098"/>
          <a:ext cx="5530128" cy="35356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Continue to ensure all teachers receive CPD to enable them to enjoy and feel confident in all areas of the PE curriculum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Continue to use a robust scheme of work that outlines key objectives for every lesson and enables CPD opportunities for staff when delivering areas they feel less confident delivering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Continue to use JB coaches for CPD</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Identify training needs for staff</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Deliver bespoke training when needed</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Observe more lessons to ensure training needs are addressed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Ensure all equipment is fit for purpose and assessable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Improved staff confidence in teaching all areas of the curriculum</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Staff voice improvements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Pupil voice show full engagement and enjoyment of PE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Staff surveys, attainment data, lesson observations and reviews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450" dirty="0">
                          <a:solidFill>
                            <a:schemeClr val="tx1"/>
                          </a:solidFill>
                          <a:latin typeface="Calibri" panose="020F0502020204030204" pitchFamily="34" charset="0"/>
                          <a:cs typeface="Calibri" panose="020F0502020204030204" pitchFamily="34" charset="0"/>
                        </a:rPr>
                        <a:t>Teacher confidence in delivering PE has improved, both with teaching and support staff</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p>
                      <a:pPr algn="l">
                        <a:lnSpc>
                          <a:spcPct val="100000"/>
                        </a:lnSpc>
                      </a:pPr>
                      <a:r>
                        <a:rPr lang="en-US" sz="450" dirty="0">
                          <a:solidFill>
                            <a:schemeClr val="tx1"/>
                          </a:solidFill>
                          <a:latin typeface="Calibri" panose="020F0502020204030204" pitchFamily="34" charset="0"/>
                          <a:cs typeface="Calibri" panose="020F0502020204030204" pitchFamily="34" charset="0"/>
                        </a:rPr>
                        <a:t>Lesson observations have been positive – staff feel more confident in delivery</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p>
                      <a:pPr algn="l">
                        <a:lnSpc>
                          <a:spcPct val="100000"/>
                        </a:lnSpc>
                      </a:pPr>
                      <a:r>
                        <a:rPr lang="en-US" sz="450" dirty="0">
                          <a:solidFill>
                            <a:schemeClr val="tx1"/>
                          </a:solidFill>
                          <a:latin typeface="Calibri" panose="020F0502020204030204" pitchFamily="34" charset="0"/>
                          <a:cs typeface="Calibri" panose="020F0502020204030204" pitchFamily="34" charset="0"/>
                        </a:rPr>
                        <a:t>Pupil voice has highlighted how much children enjoy PE, teamwork, sportsmanship and resilience</a:t>
                      </a:r>
                    </a:p>
                    <a:p>
                      <a:pPr algn="l">
                        <a:lnSpc>
                          <a:spcPct val="100000"/>
                        </a:lnSpc>
                      </a:pPr>
                      <a:r>
                        <a:rPr lang="en-US" sz="450" dirty="0">
                          <a:solidFill>
                            <a:schemeClr val="tx1"/>
                          </a:solidFill>
                          <a:latin typeface="Calibri" panose="020F0502020204030204" pitchFamily="34" charset="0"/>
                          <a:cs typeface="Calibri" panose="020F0502020204030204" pitchFamily="34" charset="0"/>
                        </a:rPr>
                        <a:t>The children have also expressed how much  they love working outside, working with coaches and </a:t>
                      </a:r>
                      <a:r>
                        <a:rPr lang="en-US" sz="450" dirty="0" err="1">
                          <a:solidFill>
                            <a:schemeClr val="tx1"/>
                          </a:solidFill>
                          <a:latin typeface="Calibri" panose="020F0502020204030204" pitchFamily="34" charset="0"/>
                          <a:cs typeface="Calibri" panose="020F0502020204030204" pitchFamily="34" charset="0"/>
                        </a:rPr>
                        <a:t>tryingnew</a:t>
                      </a:r>
                      <a:r>
                        <a:rPr lang="en-US" sz="450" dirty="0">
                          <a:solidFill>
                            <a:schemeClr val="tx1"/>
                          </a:solidFill>
                          <a:latin typeface="Calibri" panose="020F0502020204030204" pitchFamily="34" charset="0"/>
                          <a:cs typeface="Calibri" panose="020F0502020204030204" pitchFamily="34" charset="0"/>
                        </a:rPr>
                        <a:t> things </a:t>
                      </a:r>
                    </a:p>
                    <a:p>
                      <a:pPr algn="l">
                        <a:lnSpc>
                          <a:spcPct val="100000"/>
                        </a:lnSpc>
                      </a:pPr>
                      <a:r>
                        <a:rPr lang="en-US" sz="450" dirty="0">
                          <a:solidFill>
                            <a:schemeClr val="tx1"/>
                          </a:solidFill>
                          <a:latin typeface="Calibri" panose="020F0502020204030204" pitchFamily="34" charset="0"/>
                          <a:cs typeface="Calibri" panose="020F0502020204030204" pitchFamily="34" charset="0"/>
                        </a:rPr>
                        <a:t>They have also given us some ideas for new sports they would like to see in the curriculum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Slight changes to the curriculum will ensure that the children will get the opportunity to try new things/ work with different children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Continued staff training and CPD opportunities will ensure confidence with delivery remains high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Continued targeted CPD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surveys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GAT offer £1000 which includes three PE meetings for Leaders plus two days of training with PE specialist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SoW £500 approx.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Cover for staff when observations/CPD are needed</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Improve physical activity levels </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458782087"/>
              </p:ext>
            </p:extLst>
          </p:nvPr>
        </p:nvGraphicFramePr>
        <p:xfrm>
          <a:off x="294842" y="694098"/>
          <a:ext cx="5530128" cy="35052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36404">
                  <a:extLst>
                    <a:ext uri="{9D8B030D-6E8A-4147-A177-3AD203B41FA5}">
                      <a16:colId xmlns:a16="http://schemas.microsoft.com/office/drawing/2014/main" val="3874769663"/>
                    </a:ext>
                  </a:extLst>
                </a:gridCol>
                <a:gridCol w="1464220">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Provide in school opportunities for pupils to access multiple opportunities to be physically active and monitor external physical activity to drive physical activity levels with key focus groups.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Increase the number and range of activities and clubs on offer (Pupil Led Games, dodgeball, games, dance)</a:t>
                      </a:r>
                    </a:p>
                    <a:p>
                      <a:pPr algn="l">
                        <a:lnSpc>
                          <a:spcPct val="100000"/>
                        </a:lnSpc>
                      </a:pPr>
                      <a:endParaRPr lang="en-US" sz="3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Implementation of new extra-curricular timetable. </a:t>
                      </a:r>
                    </a:p>
                    <a:p>
                      <a:pPr algn="l">
                        <a:lnSpc>
                          <a:spcPct val="100000"/>
                        </a:lnSpc>
                      </a:pPr>
                      <a:endParaRPr lang="en-US" sz="3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provision for physical activity at lunchtime by; Increasing the amount of playground resources to provide playground activity facilitated by lunchtime supervisors and year 6 playleaders.</a:t>
                      </a:r>
                    </a:p>
                    <a:p>
                      <a:pPr algn="l">
                        <a:lnSpc>
                          <a:spcPct val="100000"/>
                        </a:lnSpc>
                      </a:pPr>
                      <a:endParaRPr lang="en-US" sz="3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Equipment and resources to be purchased for facilitation of activity with playleaders and independent active play.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Increased participation in clubs both afterschool and during lunchtimes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Training for MSDA and Y6 leaders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Rota to ensure all Sports Leaders share out the </a:t>
                      </a:r>
                      <a:r>
                        <a:rPr lang="en-US" sz="600" dirty="0" err="1">
                          <a:solidFill>
                            <a:schemeClr val="tx1"/>
                          </a:solidFill>
                          <a:latin typeface="Calibri" panose="020F0502020204030204" pitchFamily="34" charset="0"/>
                          <a:cs typeface="Calibri" panose="020F0502020204030204" pitchFamily="34" charset="0"/>
                        </a:rPr>
                        <a:t>activites</a:t>
                      </a:r>
                      <a:r>
                        <a:rPr lang="en-US" sz="600" dirty="0">
                          <a:solidFill>
                            <a:schemeClr val="tx1"/>
                          </a:solidFill>
                          <a:latin typeface="Calibri" panose="020F0502020204030204" pitchFamily="34" charset="0"/>
                          <a:cs typeface="Calibri" panose="020F0502020204030204" pitchFamily="34" charset="0"/>
                        </a:rPr>
                        <a:t> and times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Calibri" panose="020F0502020204030204" pitchFamily="34" charset="0"/>
                          <a:cs typeface="Calibri" panose="020F0502020204030204" pitchFamily="34" charset="0"/>
                        </a:rPr>
                        <a:t>More participation at lunchtimes with Y3/4</a:t>
                      </a:r>
                    </a:p>
                    <a:p>
                      <a:pPr algn="l">
                        <a:lnSpc>
                          <a:spcPct val="100000"/>
                        </a:lnSpc>
                      </a:pPr>
                      <a:endParaRPr lang="en-US" sz="700" dirty="0">
                        <a:solidFill>
                          <a:schemeClr val="tx1"/>
                        </a:solidFill>
                        <a:latin typeface="Calibri" panose="020F0502020204030204" pitchFamily="34" charset="0"/>
                        <a:cs typeface="Calibri" panose="020F0502020204030204" pitchFamily="34" charset="0"/>
                      </a:endParaRPr>
                    </a:p>
                    <a:p>
                      <a:pPr algn="l">
                        <a:lnSpc>
                          <a:spcPct val="100000"/>
                        </a:lnSpc>
                      </a:pPr>
                      <a:r>
                        <a:rPr lang="en-US" sz="700" dirty="0">
                          <a:solidFill>
                            <a:schemeClr val="tx1"/>
                          </a:solidFill>
                          <a:latin typeface="Calibri" panose="020F0502020204030204" pitchFamily="34" charset="0"/>
                          <a:cs typeface="Calibri" panose="020F0502020204030204" pitchFamily="34" charset="0"/>
                        </a:rPr>
                        <a:t>Consistent attendance at Afterschool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Now they have seen how Y6 Leaders worked this year, the MDSA can continue to provide the training/support to the next cohort of year 6 playleaders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Continue to provide high quality extra-curricular clubs that  do not require any funding so free to attend.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Extra curricular timetable and participation data.</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Lunchtime participation data, alongside lunchtime activity plan.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No cost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Karen Breen (PE consultant) can deliver training to new Sports Leaders as part of the GAT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Package) </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Develop competition </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1174284758"/>
              </p:ext>
            </p:extLst>
          </p:nvPr>
        </p:nvGraphicFramePr>
        <p:xfrm>
          <a:off x="294842" y="694098"/>
          <a:ext cx="5530128" cy="34213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Ensure all pupils can access competition in school through regular intra school competition, as well as all pupils accessing inter competitions against other schools. Competition formats to reflect needs of pupils. See school games offer.</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Enter all competitions ran by JB Coaching Company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Offer to be a host school to enable more teams to participate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Sports days and </a:t>
                      </a:r>
                      <a:r>
                        <a:rPr lang="en-US" sz="600" dirty="0" err="1">
                          <a:solidFill>
                            <a:schemeClr val="tx1"/>
                          </a:solidFill>
                          <a:latin typeface="Calibri" panose="020F0502020204030204" pitchFamily="34" charset="0"/>
                          <a:cs typeface="Calibri" panose="020F0502020204030204" pitchFamily="34" charset="0"/>
                        </a:rPr>
                        <a:t>Multiskills</a:t>
                      </a:r>
                      <a:r>
                        <a:rPr lang="en-US" sz="600" dirty="0">
                          <a:solidFill>
                            <a:schemeClr val="tx1"/>
                          </a:solidFill>
                          <a:latin typeface="Calibri" panose="020F0502020204030204" pitchFamily="34" charset="0"/>
                          <a:cs typeface="Calibri" panose="020F0502020204030204" pitchFamily="34" charset="0"/>
                        </a:rPr>
                        <a:t> Event for whole school to continue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Engage with local secondary school and attend events held there (within walking distance from us, so no transport costs)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Take part in events offered for free by SGO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All year groups have the opportunity to take part in some interschool events as well as intraschool events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Building resilience and sportsmanship within our children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Follow NGB guidelines when setting up events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Aligning our curriculum to co-inside with local upcoming events to ensure children feel confident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Competition calendar updated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children have been involved in whole school events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Year groups have attended events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groups/genders have been involved in interschool events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Competition will be imbedded as a normal element of learning through continued access to house competitions in class/lesson time at the end of units.  Complete PE supports this set up and guides teachers.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Continue to attend interschool events and host primary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 formats and planning for all intra lesson level competitions, all inter competitions hosted at our school and sports day.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 calendar and register of participants.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0" dirty="0">
                          <a:solidFill>
                            <a:schemeClr val="tx1"/>
                          </a:solidFill>
                          <a:latin typeface="Calibri" panose="020F0502020204030204" pitchFamily="34" charset="0"/>
                          <a:cs typeface="Calibri" panose="020F0502020204030204" pitchFamily="34" charset="0"/>
                        </a:rPr>
                        <a:t>No cost apart from cover for staff to attend when children need to travel to a different venue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94842" y="131606"/>
            <a:ext cx="3559359" cy="430887"/>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r>
              <a:rPr lang="en-US" sz="1000" b="1" dirty="0">
                <a:latin typeface="Calibri" panose="020F0502020204030204" pitchFamily="34" charset="0"/>
                <a:cs typeface="Calibri" panose="020F0502020204030204" pitchFamily="34" charset="0"/>
              </a:rPr>
              <a:t>: Strive to ensure all children meet the minimum requirement in swimming  </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3546738406"/>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To provide top-up swimming and water safety lessons for pupils that do not meet national curriculum requirements after completing their core swimming lessons. </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Following our core curriculum and water safety lessons we will identify pupils for top-up swimming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Having a pool onsite will enable us to identify key children and make necessary adjustments to swim groups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Our aim is to increase the number of children achieving curriculum requirements by the end of the summer term.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Swim coaches to assess and report data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our children have had access to the pool for a term which has increased the swim data across the school </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 school is committed having a pool on site for a further year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Top up swim sessions can take place after school</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Swim coaches to monitor assessment and report data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a:effectLst/>
                <a:latin typeface="Calibri" panose="020F0502020204030204" pitchFamily="34" charset="0"/>
                <a:ea typeface="Calibri" panose="020F0502020204030204" pitchFamily="34" charset="0"/>
              </a:rPr>
              <a:t>This page has been left blank for any notes or supporting information.</a:t>
            </a:r>
            <a:endParaRPr lang="en-GB" sz="80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2833</Words>
  <Application>Microsoft Office PowerPoint</Application>
  <PresentationFormat>Custom</PresentationFormat>
  <Paragraphs>379</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Aptos</vt:lpstr>
      <vt:lpstr>Aptos Display</vt:lpstr>
      <vt:lpstr>Arial</vt:lpstr>
      <vt:lpstr>Calibri</vt:lpstr>
      <vt:lpstr>Wingdings</vt:lpstr>
      <vt:lpstr>Wingdings,sans-serif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S Johnson</cp:lastModifiedBy>
  <cp:revision>216</cp:revision>
  <dcterms:created xsi:type="dcterms:W3CDTF">2025-10-08T18:09:30Z</dcterms:created>
  <dcterms:modified xsi:type="dcterms:W3CDTF">2026-07-12T21:44:44Z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2026-06-24T07:57:04Z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f5bb7779-e02a-4b53-9af6-d9f6818a0a5e</vt:lpwstr>
  </property>
  <property fmtid="{D5CDD505-2E9C-101B-9397-08002B2CF9AE}" pid="8" name="MSIP_Label_f9d133d5-5401-4903-95cd-de83b334d2cb_ContentBits">
    <vt:lpwstr>0</vt:lpwstr>
  </property>
  <property fmtid="{D5CDD505-2E9C-101B-9397-08002B2CF9AE}" pid="9" name="MSIP_Label_f9d133d5-5401-4903-95cd-de83b334d2cb_Tag">
    <vt:lpwstr>10, 0, 1, 1</vt:lpwstr>
  </property>
</Properties>
</file>